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1" r:id="rId3"/>
    <p:sldId id="258" r:id="rId4"/>
    <p:sldId id="278" r:id="rId5"/>
    <p:sldId id="277" r:id="rId6"/>
    <p:sldId id="279" r:id="rId7"/>
    <p:sldId id="280" r:id="rId8"/>
    <p:sldId id="282" r:id="rId9"/>
    <p:sldId id="283" r:id="rId10"/>
    <p:sldId id="284" r:id="rId11"/>
    <p:sldId id="281" r:id="rId12"/>
    <p:sldId id="285" r:id="rId13"/>
    <p:sldId id="286" r:id="rId14"/>
    <p:sldId id="269" r:id="rId15"/>
    <p:sldId id="259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9" autoAdjust="0"/>
    <p:restoredTop sz="94624" autoAdjust="0"/>
  </p:normalViewPr>
  <p:slideViewPr>
    <p:cSldViewPr>
      <p:cViewPr>
        <p:scale>
          <a:sx n="62" d="100"/>
          <a:sy n="62" d="100"/>
        </p:scale>
        <p:origin x="-108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4BCB-3E07-4284-AB54-812861C63DDB}" type="datetimeFigureOut">
              <a:rPr lang="es-ES" smtClean="0"/>
              <a:pPr/>
              <a:t>24/11/2015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29B432-438B-4743-9522-BAC0598D9E8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4BCB-3E07-4284-AB54-812861C63DDB}" type="datetimeFigureOut">
              <a:rPr lang="es-ES" smtClean="0"/>
              <a:pPr/>
              <a:t>24/11/2015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432-438B-4743-9522-BAC0598D9E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4BCB-3E07-4284-AB54-812861C63DDB}" type="datetimeFigureOut">
              <a:rPr lang="es-ES" smtClean="0"/>
              <a:pPr/>
              <a:t>24/11/2015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432-438B-4743-9522-BAC0598D9E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7B4BCB-3E07-4284-AB54-812861C63DDB}" type="datetimeFigureOut">
              <a:rPr lang="es-ES" smtClean="0"/>
              <a:pPr/>
              <a:t>24/11/2015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729B432-438B-4743-9522-BAC0598D9E8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4BCB-3E07-4284-AB54-812861C63DDB}" type="datetimeFigureOut">
              <a:rPr lang="es-ES" smtClean="0"/>
              <a:pPr/>
              <a:t>24/11/2015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432-438B-4743-9522-BAC0598D9E8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4BCB-3E07-4284-AB54-812861C63DDB}" type="datetimeFigureOut">
              <a:rPr lang="es-ES" smtClean="0"/>
              <a:pPr/>
              <a:t>24/11/2015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432-438B-4743-9522-BAC0598D9E8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432-438B-4743-9522-BAC0598D9E8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4BCB-3E07-4284-AB54-812861C63DDB}" type="datetimeFigureOut">
              <a:rPr lang="es-ES" smtClean="0"/>
              <a:pPr/>
              <a:t>24/11/2015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4BCB-3E07-4284-AB54-812861C63DDB}" type="datetimeFigureOut">
              <a:rPr lang="es-ES" smtClean="0"/>
              <a:pPr/>
              <a:t>24/11/2015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432-438B-4743-9522-BAC0598D9E8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4BCB-3E07-4284-AB54-812861C63DDB}" type="datetimeFigureOut">
              <a:rPr lang="es-ES" smtClean="0"/>
              <a:pPr/>
              <a:t>24/11/2015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432-438B-4743-9522-BAC0598D9E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7B4BCB-3E07-4284-AB54-812861C63DDB}" type="datetimeFigureOut">
              <a:rPr lang="es-ES" smtClean="0"/>
              <a:pPr/>
              <a:t>24/11/2015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29B432-438B-4743-9522-BAC0598D9E8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4BCB-3E07-4284-AB54-812861C63DDB}" type="datetimeFigureOut">
              <a:rPr lang="es-ES" smtClean="0"/>
              <a:pPr/>
              <a:t>24/11/2015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29B432-438B-4743-9522-BAC0598D9E8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7B4BCB-3E07-4284-AB54-812861C63DDB}" type="datetimeFigureOut">
              <a:rPr lang="es-ES" smtClean="0"/>
              <a:pPr/>
              <a:t>24/11/2015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729B432-438B-4743-9522-BAC0598D9E8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75856" y="4653136"/>
            <a:ext cx="5400600" cy="1752600"/>
          </a:xfrm>
        </p:spPr>
        <p:txBody>
          <a:bodyPr/>
          <a:lstStyle/>
          <a:p>
            <a:pPr algn="just"/>
            <a:r>
              <a:rPr lang="es-ES" dirty="0" smtClean="0">
                <a:solidFill>
                  <a:schemeClr val="accent3"/>
                </a:solidFill>
              </a:rPr>
              <a:t>COLEGIO SAGRADO CORAZÓN</a:t>
            </a:r>
          </a:p>
          <a:p>
            <a:pPr algn="just"/>
            <a:r>
              <a:rPr lang="es-ES" dirty="0" smtClean="0">
                <a:solidFill>
                  <a:schemeClr val="accent3"/>
                </a:solidFill>
              </a:rPr>
              <a:t>FUNDACIÓN TRILEMA</a:t>
            </a:r>
          </a:p>
          <a:p>
            <a:pPr algn="just"/>
            <a:r>
              <a:rPr lang="es-ES" dirty="0" smtClean="0">
                <a:solidFill>
                  <a:schemeClr val="accent3"/>
                </a:solidFill>
              </a:rPr>
              <a:t>SORIA  3ª E.S.O.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728192"/>
          </a:xfr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/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latin typeface="Matura MT Script Capitals" pitchFamily="66" charset="0"/>
              </a:rPr>
              <a:t>La Dieta Mediterránea</a:t>
            </a:r>
            <a:endParaRPr lang="es-ES" dirty="0">
              <a:latin typeface="Matura MT Script Capital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/>
          <a:lstStyle/>
          <a:p>
            <a:pPr lvl="0" algn="just"/>
            <a:r>
              <a:rPr lang="es-ES" dirty="0" smtClean="0"/>
              <a:t>Casi un 50% de la población sigue razonablemente los criterios de la pirámide de la </a:t>
            </a:r>
            <a:r>
              <a:rPr lang="es-ES" smtClean="0"/>
              <a:t>Dieta Mediterránea, </a:t>
            </a:r>
            <a:r>
              <a:rPr lang="es-ES" dirty="0" smtClean="0"/>
              <a:t>pero un 40% de la población apenas los cumple y un 10% no los sigue en absoluto.</a:t>
            </a:r>
          </a:p>
          <a:p>
            <a:endParaRPr lang="es-ES" dirty="0"/>
          </a:p>
        </p:txBody>
      </p:sp>
      <p:pic>
        <p:nvPicPr>
          <p:cNvPr id="5" name="Picture 2" descr="C:\Users\jesus_000\Desktop\Fotos chulas diet\DSC_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742400" cy="3818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sus_000\Desktop\aceit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24128" y="1340768"/>
            <a:ext cx="2556115" cy="3978891"/>
          </a:xfrm>
          <a:prstGeom prst="rect">
            <a:avLst/>
          </a:prstGeom>
          <a:noFill/>
        </p:spPr>
      </p:pic>
      <p:pic>
        <p:nvPicPr>
          <p:cNvPr id="2051" name="Picture 3" descr="C:\Users\jesus_000\Desktop\p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4464496" cy="3353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s-ES" sz="3000" dirty="0" smtClean="0"/>
              <a:t>La crisis económica ha golpeado duramente a este modo de alimentación tanto en España como en otros países.</a:t>
            </a:r>
          </a:p>
          <a:p>
            <a:pPr lvl="0" algn="just">
              <a:buNone/>
            </a:pPr>
            <a:endParaRPr lang="es-ES" sz="3000" dirty="0" smtClean="0"/>
          </a:p>
          <a:p>
            <a:pPr lvl="0" algn="just"/>
            <a:r>
              <a:rPr lang="es-ES" sz="3000" dirty="0" smtClean="0"/>
              <a:t>Abandonan más este tipo de alimentación aquellos grupos económicamente más desfavorecidos y con menor poder adquisitivo para seguir otras dietas menos saludables (con más comida "basura" o preparada) pero más barata.</a:t>
            </a:r>
          </a:p>
          <a:p>
            <a:pPr lvl="0" algn="just">
              <a:buNone/>
            </a:pPr>
            <a:endParaRPr lang="es-ES" sz="3000" dirty="0" smtClean="0"/>
          </a:p>
          <a:p>
            <a:pPr lvl="0" algn="just"/>
            <a:r>
              <a:rPr lang="es-ES" sz="3000" dirty="0" smtClean="0"/>
              <a:t>Se ha observado aumento de obesidad en economías más bajas. 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dirty="0" smtClean="0">
                <a:latin typeface="Matura MT Script Capitals" pitchFamily="66" charset="0"/>
              </a:rPr>
              <a:t>La  crisis </a:t>
            </a:r>
            <a:r>
              <a:rPr lang="es-ES" sz="1800" dirty="0" smtClean="0">
                <a:latin typeface="Matura MT Script Capitals" pitchFamily="66" charset="0"/>
              </a:rPr>
              <a:t> </a:t>
            </a:r>
            <a:r>
              <a:rPr lang="es-ES" sz="4000" dirty="0" smtClean="0">
                <a:latin typeface="Matura MT Script Capitals" pitchFamily="66" charset="0"/>
              </a:rPr>
              <a:t>y la Dieta Mediterránea</a:t>
            </a:r>
            <a:endParaRPr lang="es-ES" sz="4000" dirty="0">
              <a:latin typeface="Matura MT Script Capital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619328"/>
          </a:xfrm>
        </p:spPr>
        <p:txBody>
          <a:bodyPr/>
          <a:lstStyle/>
          <a:p>
            <a:pPr lvl="0" algn="just"/>
            <a:r>
              <a:rPr lang="es-ES" sz="2800" dirty="0" smtClean="0"/>
              <a:t>Esto podría  multiplicar el número de casos de diabetes tipo 2.</a:t>
            </a:r>
          </a:p>
          <a:p>
            <a:pPr lvl="0" algn="just">
              <a:buNone/>
            </a:pPr>
            <a:endParaRPr lang="es-ES" sz="2800" dirty="0" smtClean="0"/>
          </a:p>
          <a:p>
            <a:pPr lvl="0" algn="just"/>
            <a:r>
              <a:rPr lang="es-ES" sz="2800" dirty="0" smtClean="0"/>
              <a:t>El nivel de educación también influye. El abandono de la dieta mediterránea es mayor en personas de menor nivel cultural. </a:t>
            </a:r>
          </a:p>
          <a:p>
            <a:pPr lvl="0" algn="just">
              <a:buNone/>
            </a:pPr>
            <a:endParaRPr lang="es-ES" sz="2800" dirty="0" smtClean="0"/>
          </a:p>
          <a:p>
            <a:pPr lvl="0" algn="just"/>
            <a:r>
              <a:rPr lang="es-ES" sz="2800" dirty="0" smtClean="0"/>
              <a:t>Hay estudios que indican que en condiciones educativas similares el abandono de esta dieta es mayor por parte de grupos con menores ingresos.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b="1" dirty="0" smtClean="0"/>
              <a:t>Mª T. León Espinosa de los Monteros, Mª D. Castillo Sánchez</a:t>
            </a:r>
            <a:r>
              <a:rPr lang="es-ES" dirty="0" smtClean="0"/>
              <a:t>. "La dieta mediterránea está de moda".</a:t>
            </a:r>
          </a:p>
          <a:p>
            <a:pPr lvl="0" algn="just"/>
            <a:r>
              <a:rPr lang="es-ES" b="1" dirty="0" smtClean="0"/>
              <a:t>María Rodríguez Palmero</a:t>
            </a:r>
            <a:r>
              <a:rPr lang="es-ES" dirty="0" smtClean="0"/>
              <a:t>. "Efectos beneficiosos de la dieta mediterránea".</a:t>
            </a:r>
          </a:p>
          <a:p>
            <a:pPr lvl="0" algn="just"/>
            <a:r>
              <a:rPr lang="es-ES" b="1" dirty="0" smtClean="0"/>
              <a:t>A. Carbajal, R. Ortega. </a:t>
            </a:r>
            <a:r>
              <a:rPr lang="es-ES" dirty="0" smtClean="0"/>
              <a:t>"La dieta mediterránea como modelo de dieta prudente y saludable".</a:t>
            </a:r>
          </a:p>
          <a:p>
            <a:pPr lvl="0" algn="just"/>
            <a:r>
              <a:rPr lang="es-ES" b="1" dirty="0" smtClean="0"/>
              <a:t>José de Rosa, Silvia </a:t>
            </a:r>
            <a:r>
              <a:rPr lang="es-ES" b="1" dirty="0" err="1" smtClean="0"/>
              <a:t>Luluaga</a:t>
            </a:r>
            <a:r>
              <a:rPr lang="es-ES" b="1" dirty="0" smtClean="0"/>
              <a:t>. </a:t>
            </a:r>
            <a:r>
              <a:rPr lang="es-ES" dirty="0" smtClean="0"/>
              <a:t>"La dieta mediterránea. Prevención Cardiovascular Al Alcance de la Mano".</a:t>
            </a:r>
          </a:p>
          <a:p>
            <a:pPr lvl="0" algn="just"/>
            <a:r>
              <a:rPr lang="es-ES" b="1" dirty="0" smtClean="0"/>
              <a:t>Publicaciones de la Dirección General de Salud Pública y Alimentación. (Comunidad de Madrid).</a:t>
            </a:r>
          </a:p>
          <a:p>
            <a:pPr algn="just"/>
            <a:r>
              <a:rPr lang="es-ES" b="1" dirty="0" smtClean="0"/>
              <a:t>"British </a:t>
            </a:r>
            <a:r>
              <a:rPr lang="es-ES" b="1" dirty="0" err="1" smtClean="0"/>
              <a:t>Medical</a:t>
            </a:r>
            <a:r>
              <a:rPr lang="es-ES" b="1" dirty="0" smtClean="0"/>
              <a:t> </a:t>
            </a:r>
            <a:r>
              <a:rPr lang="es-ES" b="1" dirty="0" err="1" smtClean="0"/>
              <a:t>Journal</a:t>
            </a:r>
            <a:r>
              <a:rPr lang="es-ES" b="1" dirty="0" smtClean="0"/>
              <a:t>".</a:t>
            </a:r>
            <a:endParaRPr lang="es-ES" dirty="0" smtClean="0"/>
          </a:p>
          <a:p>
            <a:pPr lvl="0" algn="just"/>
            <a:endParaRPr lang="es-ES" b="1" dirty="0" smtClean="0">
              <a:solidFill>
                <a:schemeClr val="accent3"/>
              </a:solidFill>
            </a:endParaRPr>
          </a:p>
          <a:p>
            <a:pPr lvl="0">
              <a:buNone/>
            </a:pPr>
            <a:endParaRPr lang="es-ES" b="1" dirty="0" smtClean="0">
              <a:solidFill>
                <a:schemeClr val="accent3"/>
              </a:solidFill>
            </a:endParaRPr>
          </a:p>
          <a:p>
            <a:pPr lvl="0"/>
            <a:endParaRPr lang="es-ES" dirty="0" smtClean="0">
              <a:solidFill>
                <a:schemeClr val="accent3"/>
              </a:solidFill>
            </a:endParaRP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Matura MT Script Capitals" pitchFamily="66" charset="0"/>
              </a:rPr>
              <a:t>Bibliografía:</a:t>
            </a:r>
            <a:br>
              <a:rPr lang="es-ES" dirty="0" smtClean="0">
                <a:latin typeface="Matura MT Script Capitals" pitchFamily="66" charset="0"/>
              </a:rPr>
            </a:br>
            <a:endParaRPr lang="es-ES" dirty="0">
              <a:latin typeface="Matura MT Script Capital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sus_000\Dropbox\Subidas desde cámara\2014-12-26 17.59.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6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2530" name="Picture 2" descr="C:\Users\jesus_000\Dropbox\Subidas desde cámara\2012-04-13 20.14.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512" y="-108012"/>
            <a:ext cx="9288016" cy="6966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256584"/>
          </a:xfrm>
        </p:spPr>
        <p:txBody>
          <a:bodyPr>
            <a:normAutofit fontScale="77500" lnSpcReduction="20000"/>
          </a:bodyPr>
          <a:lstStyle/>
          <a:p>
            <a:pPr lvl="0"/>
            <a:endParaRPr lang="es-ES" sz="3600" dirty="0" smtClean="0"/>
          </a:p>
          <a:p>
            <a:pPr lvl="0" algn="just"/>
            <a:r>
              <a:rPr lang="es-ES" sz="3600" dirty="0" smtClean="0"/>
              <a:t>No es una dieta única sino un conjunto de dietas.</a:t>
            </a:r>
          </a:p>
          <a:p>
            <a:pPr lvl="0" algn="just"/>
            <a:endParaRPr lang="es-ES" sz="3600" dirty="0" smtClean="0"/>
          </a:p>
          <a:p>
            <a:pPr algn="just"/>
            <a:r>
              <a:rPr lang="es-ES" sz="3600" dirty="0" smtClean="0"/>
              <a:t>Es el resultado de la unión de varios factores como el clima, los productos de la tierra y las necesidades alimenticias de los pueblos que han vivido en este entorno geográfico. </a:t>
            </a:r>
          </a:p>
          <a:p>
            <a:pPr lvl="0" algn="just">
              <a:buNone/>
            </a:pPr>
            <a:endParaRPr lang="es-ES" sz="3600" dirty="0" smtClean="0"/>
          </a:p>
          <a:p>
            <a:pPr lvl="0" algn="just"/>
            <a:r>
              <a:rPr lang="es-ES" sz="3600" dirty="0" smtClean="0"/>
              <a:t>Esta dieta tradicional, sabiamente elaborada a través de los siglos por la cultura popular, se ha convertido en los últimos años en  un modelo a seguir por los expertos de muchos países occidentales.</a:t>
            </a:r>
          </a:p>
          <a:p>
            <a:pPr lvl="0"/>
            <a:endParaRPr lang="es-ES" sz="3600" dirty="0" smtClean="0"/>
          </a:p>
          <a:p>
            <a:pPr algn="just">
              <a:buNone/>
            </a:pPr>
            <a:endParaRPr lang="es-ES" dirty="0" smtClean="0"/>
          </a:p>
          <a:p>
            <a:pPr>
              <a:buNone/>
            </a:pPr>
            <a:endParaRPr lang="es-ES" sz="3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smtClean="0">
                <a:latin typeface="Matura MT Script Capitals" pitchFamily="66" charset="0"/>
              </a:rPr>
              <a:t>¿Qué es la dieta mediterránea?</a:t>
            </a:r>
            <a:endParaRPr lang="es-ES" dirty="0">
              <a:latin typeface="Matura MT Script Capital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23837"/>
          </a:xfrm>
        </p:spPr>
        <p:txBody>
          <a:bodyPr>
            <a:normAutofit/>
          </a:bodyPr>
          <a:lstStyle/>
          <a:p>
            <a:pPr lvl="0" algn="just"/>
            <a:r>
              <a:rPr lang="es-ES" dirty="0" smtClean="0"/>
              <a:t>Es una forma de alimentación basada en un elevado consumo de cereales, frutas, verduras, hortalizas y legumbres. </a:t>
            </a:r>
          </a:p>
          <a:p>
            <a:pPr lvl="0" algn="just"/>
            <a:endParaRPr lang="es-ES" dirty="0" smtClean="0"/>
          </a:p>
          <a:p>
            <a:pPr lvl="0" algn="just"/>
            <a:r>
              <a:rPr lang="es-ES" dirty="0" smtClean="0"/>
              <a:t>Es un buen ejemplo de dieta variada, nutritiva, apetecible y saludable, y ayuda a prevenir enfermedades crónicas relacionadas con la alimentación, enfermedades cardiovasculares y ciertos tipos de cáncer.</a:t>
            </a:r>
          </a:p>
          <a:p>
            <a:pPr lvl="0" algn="just"/>
            <a:endParaRPr lang="es-ES" dirty="0" smtClean="0"/>
          </a:p>
          <a:p>
            <a:pPr lvl="0" algn="just"/>
            <a:r>
              <a:rPr lang="es-ES" dirty="0" smtClean="0"/>
              <a:t>Es considerada patrimonio Inmaterial por la UNESCO.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sus_000\Dropbox\Subidas desde cámara\2015-10-31 16.49.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546860"/>
            <a:ext cx="6035040" cy="452628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>
                <a:latin typeface="Matura MT Script Capitals" pitchFamily="66" charset="0"/>
              </a:rPr>
              <a:t>Algunos Productos</a:t>
            </a:r>
            <a:endParaRPr lang="es-ES" dirty="0">
              <a:latin typeface="Matura MT Script Capital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pPr algn="just">
              <a:buNone/>
            </a:pPr>
            <a:r>
              <a:rPr lang="es-ES" dirty="0" smtClean="0"/>
              <a:t>    Sus ventajas son:</a:t>
            </a:r>
          </a:p>
          <a:p>
            <a:pPr algn="just"/>
            <a:endParaRPr lang="es-ES" dirty="0" smtClean="0"/>
          </a:p>
          <a:p>
            <a:pPr lvl="0" algn="just"/>
            <a:r>
              <a:rPr lang="es-ES" dirty="0" smtClean="0"/>
              <a:t>Previene contra alteraciones del sistema digestivo.</a:t>
            </a:r>
          </a:p>
          <a:p>
            <a:pPr lvl="0" algn="just"/>
            <a:endParaRPr lang="es-ES" dirty="0" smtClean="0"/>
          </a:p>
          <a:p>
            <a:pPr lvl="0" algn="just"/>
            <a:r>
              <a:rPr lang="es-ES" dirty="0" smtClean="0"/>
              <a:t>Previene contra enfermedades del sistema circulatorio como arteriosclerosis y enfermedades del corazón.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es-ES" sz="4000" dirty="0" smtClean="0">
                <a:latin typeface="Matura MT Script Capitals" pitchFamily="66" charset="0"/>
              </a:rPr>
              <a:t>Beneficios de la Dieta Mediterránea</a:t>
            </a:r>
            <a:endParaRPr lang="es-ES" sz="4000" dirty="0">
              <a:latin typeface="Matura MT Script Capital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51829"/>
          </a:xfrm>
        </p:spPr>
        <p:txBody>
          <a:bodyPr>
            <a:normAutofit fontScale="92500" lnSpcReduction="10000"/>
          </a:bodyPr>
          <a:lstStyle/>
          <a:p>
            <a:pPr lvl="0"/>
            <a:endParaRPr lang="es-ES" sz="9600" dirty="0" smtClean="0"/>
          </a:p>
          <a:p>
            <a:pPr lvl="0"/>
            <a:endParaRPr lang="es-ES" sz="9600" dirty="0" smtClean="0"/>
          </a:p>
          <a:p>
            <a:pPr lvl="0" algn="just"/>
            <a:r>
              <a:rPr lang="es-ES" sz="2800" dirty="0" smtClean="0"/>
              <a:t>Es una dieta accesible pues son alimentos de nuestra tierra.</a:t>
            </a:r>
          </a:p>
          <a:p>
            <a:pPr lvl="0" algn="just"/>
            <a:endParaRPr lang="es-ES" sz="2800" dirty="0" smtClean="0"/>
          </a:p>
          <a:p>
            <a:pPr lvl="0" algn="just"/>
            <a:r>
              <a:rPr lang="es-ES" sz="2800" dirty="0" smtClean="0"/>
              <a:t>Es una dieta económica, ya que los alimentos que la componen son más baratos que otros.</a:t>
            </a:r>
          </a:p>
          <a:p>
            <a:pPr lvl="0" algn="just"/>
            <a:endParaRPr lang="es-ES" sz="2800" dirty="0" smtClean="0"/>
          </a:p>
          <a:p>
            <a:pPr lvl="0" algn="just"/>
            <a:r>
              <a:rPr lang="es-ES" sz="2800" dirty="0" smtClean="0"/>
              <a:t>Es una dieta rica en sabores y muy variada.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9218" name="Picture 2" descr="http://gabrielmassuhisaias.com/wp-content/uploads/2014/12/frut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176464" cy="2761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663083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es-ES" sz="3600" dirty="0" smtClean="0"/>
              <a:t>En nuestro país se han ido modificando las costumbres alimenticias habiéndose mejorado los hábitos alimenticios y ello ha traído como consecuencia el aumento de la tasa de crecimiento de las nuevas generaciones o de nuestra esperanza de vida al nacer. </a:t>
            </a:r>
          </a:p>
          <a:p>
            <a:pPr lvl="0" algn="just">
              <a:buNone/>
            </a:pPr>
            <a:endParaRPr lang="es-ES" sz="3600" dirty="0" smtClean="0"/>
          </a:p>
          <a:p>
            <a:pPr lvl="0" algn="just"/>
            <a:r>
              <a:rPr lang="es-ES" sz="3600" dirty="0" smtClean="0"/>
              <a:t>Los españoles siempre hemos presumido de una alimentación sana y variada. Nos enorgullecemos de la llamada Dieta Mediterránea y criticamos la comida rápida. Pero lo cierto es que cada vez hay más personas en España que tienen sobrepeso al acercarse a los hábitos alimentarios norteamericanos.</a:t>
            </a:r>
          </a:p>
          <a:p>
            <a:pPr lvl="0"/>
            <a:endParaRPr lang="es-ES" sz="3600" dirty="0" smtClean="0"/>
          </a:p>
          <a:p>
            <a:endParaRPr lang="es-ES" sz="36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Matura MT Script Capitals" pitchFamily="66" charset="0"/>
              </a:rPr>
              <a:t>Ayer </a:t>
            </a:r>
            <a:r>
              <a:rPr lang="es-ES" sz="1800" dirty="0" smtClean="0">
                <a:latin typeface="Matura MT Script Capitals" pitchFamily="66" charset="0"/>
              </a:rPr>
              <a:t> </a:t>
            </a:r>
            <a:r>
              <a:rPr lang="es-ES" dirty="0" smtClean="0">
                <a:latin typeface="Matura MT Script Capitals" pitchFamily="66" charset="0"/>
              </a:rPr>
              <a:t>y hoy de la Dieta Mediterránea</a:t>
            </a:r>
            <a:endParaRPr lang="es-ES" dirty="0">
              <a:latin typeface="Matura MT Script Capital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23837"/>
          </a:xfrm>
        </p:spPr>
        <p:txBody>
          <a:bodyPr>
            <a:normAutofit/>
          </a:bodyPr>
          <a:lstStyle/>
          <a:p>
            <a:pPr lvl="0" algn="just"/>
            <a:r>
              <a:rPr lang="es-ES" dirty="0" smtClean="0"/>
              <a:t>Últimamente se viene observando  un mayor consumo de alimentos de origen animal como hamburguesas y disminuye el consumo de cereales, verduras, frutas, pan, etc.  Aumenta también el consumo de  productos transformados, conservas de pescado, bollería industrial, platos preparados y bebidas azucaradas carbonatadas. Este cambio en los hábitos de alimentación se observa más en grandes núcleos urbanos.  </a:t>
            </a:r>
          </a:p>
          <a:p>
            <a:pPr lvl="0" algn="just">
              <a:buNone/>
            </a:pPr>
            <a:endParaRPr lang="es-ES" dirty="0" smtClean="0"/>
          </a:p>
          <a:p>
            <a:pPr lvl="0" algn="just"/>
            <a:r>
              <a:rPr lang="es-ES" dirty="0" smtClean="0"/>
              <a:t>Según algunos estudios, la obesidad es la epidemia no infecciosa de la actualidad y en España se está dando cada vez más este problema.</a:t>
            </a:r>
          </a:p>
          <a:p>
            <a:pPr lvl="0"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253</TotalTime>
  <Words>687</Words>
  <Application>Microsoft Office PowerPoint</Application>
  <PresentationFormat>Presentación en pantalla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Papel</vt:lpstr>
      <vt:lpstr>La Dieta Mediterránea</vt:lpstr>
      <vt:lpstr>Presentación de PowerPoint</vt:lpstr>
      <vt:lpstr>¿Qué es la dieta mediterránea?</vt:lpstr>
      <vt:lpstr>Presentación de PowerPoint</vt:lpstr>
      <vt:lpstr>Algunos Productos</vt:lpstr>
      <vt:lpstr>Beneficios de la Dieta Mediterránea</vt:lpstr>
      <vt:lpstr>Presentación de PowerPoint</vt:lpstr>
      <vt:lpstr>Ayer  y hoy de la Dieta Mediterránea</vt:lpstr>
      <vt:lpstr>Presentación de PowerPoint</vt:lpstr>
      <vt:lpstr>Presentación de PowerPoint</vt:lpstr>
      <vt:lpstr>Presentación de PowerPoint</vt:lpstr>
      <vt:lpstr>La  crisis  y la Dieta Mediterránea</vt:lpstr>
      <vt:lpstr>Presentación de PowerPoint</vt:lpstr>
      <vt:lpstr>Bibliografía: 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Dieta Mediterránea</dc:title>
  <dc:creator>Jesús galindo de la portilla</dc:creator>
  <cp:lastModifiedBy>Carmen Najera De Miguel</cp:lastModifiedBy>
  <cp:revision>45</cp:revision>
  <dcterms:created xsi:type="dcterms:W3CDTF">2015-10-25T17:33:23Z</dcterms:created>
  <dcterms:modified xsi:type="dcterms:W3CDTF">2015-11-24T09:00:59Z</dcterms:modified>
</cp:coreProperties>
</file>